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327" r:id="rId5"/>
    <p:sldId id="319" r:id="rId6"/>
    <p:sldId id="260" r:id="rId7"/>
    <p:sldId id="320" r:id="rId8"/>
    <p:sldId id="349" r:id="rId9"/>
    <p:sldId id="261" r:id="rId10"/>
    <p:sldId id="328" r:id="rId11"/>
    <p:sldId id="334" r:id="rId12"/>
    <p:sldId id="335" r:id="rId13"/>
    <p:sldId id="337" r:id="rId14"/>
    <p:sldId id="338" r:id="rId15"/>
    <p:sldId id="340" r:id="rId16"/>
    <p:sldId id="297" r:id="rId17"/>
    <p:sldId id="341" r:id="rId18"/>
    <p:sldId id="342" r:id="rId19"/>
    <p:sldId id="343" r:id="rId20"/>
    <p:sldId id="347" r:id="rId21"/>
    <p:sldId id="361" r:id="rId22"/>
    <p:sldId id="362" r:id="rId23"/>
    <p:sldId id="363" r:id="rId24"/>
    <p:sldId id="364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 autoAdjust="0"/>
    <p:restoredTop sz="94704"/>
  </p:normalViewPr>
  <p:slideViewPr>
    <p:cSldViewPr snapToGrid="0">
      <p:cViewPr varScale="1">
        <p:scale>
          <a:sx n="105" d="100"/>
          <a:sy n="105" d="100"/>
        </p:scale>
        <p:origin x="9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6ACEA-22E1-45FB-BC3A-C5EC2B0111AA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FF6E5-C876-4DA9-B6C3-FA5511251A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56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032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7935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4013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511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430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998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145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73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81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400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461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primary objective of the Look AHEAD clinical trial is to assess the long-term effects (up to 11.5 years) of an intensive weight loss program delivered over 4 years in overweight and obese individuals with type 2 diabetes.</a:t>
            </a: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93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99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2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16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51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76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05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6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49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10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51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99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61C4E-68B8-4438-9634-7C3EE2E65305}" type="datetimeFigureOut">
              <a:rPr lang="it-IT" smtClean="0"/>
              <a:t>10/02/2026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F9E7-8B60-41B0-A949-F271D1518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23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/>
          <p:cNvSpPr txBox="1"/>
          <p:nvPr/>
        </p:nvSpPr>
        <p:spPr>
          <a:xfrm>
            <a:off x="5660136" y="4287532"/>
            <a:ext cx="58943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«</a:t>
            </a:r>
            <a:r>
              <a:rPr lang="it-IT" sz="2200" b="1" dirty="0" err="1"/>
              <a:t>Multimodal</a:t>
            </a:r>
            <a:r>
              <a:rPr lang="it-IT" sz="2200" b="1" dirty="0"/>
              <a:t> treatment of obesity. </a:t>
            </a:r>
            <a:r>
              <a:rPr lang="it-IT" sz="2200" b="1" dirty="0" err="1"/>
              <a:t>RCTs</a:t>
            </a:r>
            <a:r>
              <a:rPr lang="it-IT" sz="2200" b="1" dirty="0"/>
              <a:t> e importanza della metodologia clinica»</a:t>
            </a:r>
            <a:endParaRPr lang="it-IT" sz="2200" b="1" dirty="0"/>
          </a:p>
          <a:p>
            <a:pPr algn="ctr"/>
            <a:endParaRPr lang="it-IT" sz="2200" b="1" dirty="0"/>
          </a:p>
          <a:p>
            <a:pPr algn="ctr"/>
            <a:r>
              <a:rPr lang="it-IT" sz="2000" i="1" dirty="0" smtClean="0"/>
              <a:t>Napoli, 19 febbraio </a:t>
            </a:r>
            <a:r>
              <a:rPr lang="it-IT" sz="2000" i="1" dirty="0"/>
              <a:t>2026</a:t>
            </a:r>
            <a:endParaRPr lang="it-IT" sz="2200" i="1" dirty="0"/>
          </a:p>
          <a:p>
            <a:pPr algn="ctr"/>
            <a:r>
              <a:rPr lang="it-IT" sz="2200" b="1" dirty="0"/>
              <a:t> </a:t>
            </a:r>
          </a:p>
          <a:p>
            <a:pPr algn="ctr"/>
            <a:r>
              <a:rPr lang="en-US" dirty="0"/>
              <a:t>Dr. Matteo </a:t>
            </a:r>
            <a:r>
              <a:rPr lang="en-US" dirty="0" err="1"/>
              <a:t>Monami</a:t>
            </a:r>
            <a:endParaRPr lang="en-US" dirty="0"/>
          </a:p>
          <a:p>
            <a:pPr algn="ctr"/>
            <a:r>
              <a:rPr lang="en-US" i="1" dirty="0" err="1"/>
              <a:t>Careggi</a:t>
            </a:r>
            <a:r>
              <a:rPr lang="en-US" i="1" dirty="0"/>
              <a:t> Teaching Hospital,</a:t>
            </a:r>
          </a:p>
          <a:p>
            <a:pPr algn="ctr"/>
            <a:r>
              <a:rPr lang="en-US" i="1" dirty="0"/>
              <a:t>Firenze</a:t>
            </a:r>
            <a:r>
              <a:rPr lang="it-IT" i="1" dirty="0"/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655"/>
            <a:ext cx="5276088" cy="61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7911" y="790222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8873066" y="1332089"/>
            <a:ext cx="27770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b="57571"/>
          <a:stretch/>
        </p:blipFill>
        <p:spPr>
          <a:xfrm>
            <a:off x="530233" y="3420877"/>
            <a:ext cx="10002646" cy="112770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8367501-F613-B2F6-B0F9-44096813AF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44" r="57308" b="88209"/>
          <a:stretch/>
        </p:blipFill>
        <p:spPr>
          <a:xfrm>
            <a:off x="6103386" y="1750215"/>
            <a:ext cx="4267299" cy="100726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F37D8B-66BC-579E-1F7E-FA9FDED0AB21}"/>
              </a:ext>
            </a:extLst>
          </p:cNvPr>
          <p:cNvSpPr txBox="1"/>
          <p:nvPr/>
        </p:nvSpPr>
        <p:spPr>
          <a:xfrm>
            <a:off x="7594367" y="2713940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E76DE47-EE75-5F53-67B4-75B15FF0E952}"/>
              </a:ext>
            </a:extLst>
          </p:cNvPr>
          <p:cNvSpPr/>
          <p:nvPr/>
        </p:nvSpPr>
        <p:spPr>
          <a:xfrm>
            <a:off x="6586538" y="2028827"/>
            <a:ext cx="3057525" cy="61436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87" y="858023"/>
            <a:ext cx="5581573" cy="20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7911" y="790222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8873066" y="1332089"/>
            <a:ext cx="27770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b="57571"/>
          <a:stretch/>
        </p:blipFill>
        <p:spPr>
          <a:xfrm>
            <a:off x="530233" y="3420877"/>
            <a:ext cx="10002646" cy="112770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8367501-F613-B2F6-B0F9-44096813AF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44" r="57308" b="88209"/>
          <a:stretch/>
        </p:blipFill>
        <p:spPr>
          <a:xfrm>
            <a:off x="6103386" y="1750215"/>
            <a:ext cx="4267299" cy="100726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F37D8B-66BC-579E-1F7E-FA9FDED0AB21}"/>
              </a:ext>
            </a:extLst>
          </p:cNvPr>
          <p:cNvSpPr txBox="1"/>
          <p:nvPr/>
        </p:nvSpPr>
        <p:spPr>
          <a:xfrm>
            <a:off x="7594367" y="2713940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E76DE47-EE75-5F53-67B4-75B15FF0E952}"/>
              </a:ext>
            </a:extLst>
          </p:cNvPr>
          <p:cNvSpPr/>
          <p:nvPr/>
        </p:nvSpPr>
        <p:spPr>
          <a:xfrm>
            <a:off x="6586538" y="2028827"/>
            <a:ext cx="3057525" cy="61436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333CA1-4D0F-E78F-D09A-63392F9F804D}"/>
              </a:ext>
            </a:extLst>
          </p:cNvPr>
          <p:cNvSpPr txBox="1"/>
          <p:nvPr/>
        </p:nvSpPr>
        <p:spPr>
          <a:xfrm>
            <a:off x="4478083" y="4532397"/>
            <a:ext cx="128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B570BD5-58AD-D491-C51B-488E60C0DD5C}"/>
              </a:ext>
            </a:extLst>
          </p:cNvPr>
          <p:cNvCxnSpPr>
            <a:cxnSpLocks/>
          </p:cNvCxnSpPr>
          <p:nvPr/>
        </p:nvCxnSpPr>
        <p:spPr>
          <a:xfrm>
            <a:off x="1991506" y="4548583"/>
            <a:ext cx="6123794" cy="0"/>
          </a:xfrm>
          <a:prstGeom prst="line">
            <a:avLst/>
          </a:prstGeom>
          <a:ln w="762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279D45-5EBC-58CC-FCF4-CF9CD2B4554C}"/>
              </a:ext>
            </a:extLst>
          </p:cNvPr>
          <p:cNvSpPr txBox="1"/>
          <p:nvPr/>
        </p:nvSpPr>
        <p:spPr>
          <a:xfrm>
            <a:off x="2817580" y="3087884"/>
            <a:ext cx="128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endParaRPr lang="it-IT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CF908AC-A209-D930-DBBA-3891EA39CB44}"/>
              </a:ext>
            </a:extLst>
          </p:cNvPr>
          <p:cNvCxnSpPr/>
          <p:nvPr/>
        </p:nvCxnSpPr>
        <p:spPr>
          <a:xfrm>
            <a:off x="1659121" y="3984730"/>
            <a:ext cx="4444265" cy="0"/>
          </a:xfrm>
          <a:prstGeom prst="line">
            <a:avLst/>
          </a:prstGeom>
          <a:ln w="762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A73D2B-20A6-9895-173B-29447CD6ACAE}"/>
              </a:ext>
            </a:extLst>
          </p:cNvPr>
          <p:cNvSpPr txBox="1"/>
          <p:nvPr/>
        </p:nvSpPr>
        <p:spPr>
          <a:xfrm>
            <a:off x="706170" y="4532397"/>
            <a:ext cx="128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AE171AE7-D68C-2E3B-852A-325E2A9B2A4E}"/>
              </a:ext>
            </a:extLst>
          </p:cNvPr>
          <p:cNvCxnSpPr>
            <a:cxnSpLocks/>
          </p:cNvCxnSpPr>
          <p:nvPr/>
        </p:nvCxnSpPr>
        <p:spPr>
          <a:xfrm>
            <a:off x="811726" y="4541439"/>
            <a:ext cx="1074224" cy="0"/>
          </a:xfrm>
          <a:prstGeom prst="line">
            <a:avLst/>
          </a:prstGeom>
          <a:ln w="762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DB2920-82E5-87D4-49D5-BBDEA34FC25E}"/>
              </a:ext>
            </a:extLst>
          </p:cNvPr>
          <p:cNvSpPr txBox="1"/>
          <p:nvPr/>
        </p:nvSpPr>
        <p:spPr>
          <a:xfrm>
            <a:off x="7789299" y="3087884"/>
            <a:ext cx="128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E352F3CD-2CC7-7813-E085-E984FC72FC38}"/>
              </a:ext>
            </a:extLst>
          </p:cNvPr>
          <p:cNvCxnSpPr>
            <a:cxnSpLocks/>
          </p:cNvCxnSpPr>
          <p:nvPr/>
        </p:nvCxnSpPr>
        <p:spPr>
          <a:xfrm>
            <a:off x="6331134" y="3970443"/>
            <a:ext cx="4201745" cy="14287"/>
          </a:xfrm>
          <a:prstGeom prst="line">
            <a:avLst/>
          </a:prstGeom>
          <a:ln w="762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A615B2BC-1655-978B-6899-0A9B42BA48FE}"/>
              </a:ext>
            </a:extLst>
          </p:cNvPr>
          <p:cNvCxnSpPr>
            <a:cxnSpLocks/>
          </p:cNvCxnSpPr>
          <p:nvPr/>
        </p:nvCxnSpPr>
        <p:spPr>
          <a:xfrm>
            <a:off x="611480" y="4274822"/>
            <a:ext cx="8803983" cy="0"/>
          </a:xfrm>
          <a:prstGeom prst="line">
            <a:avLst/>
          </a:prstGeom>
          <a:ln w="762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87" y="858023"/>
            <a:ext cx="5581573" cy="20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25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7911" y="790222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8873066" y="1332089"/>
            <a:ext cx="27770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b="57571"/>
          <a:stretch/>
        </p:blipFill>
        <p:spPr>
          <a:xfrm>
            <a:off x="530233" y="3420877"/>
            <a:ext cx="10002646" cy="11277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7385C6-CB44-AB40-B7A8-812DF2C41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56" t="10797" r="54132" b="68805"/>
          <a:stretch/>
        </p:blipFill>
        <p:spPr>
          <a:xfrm>
            <a:off x="6103386" y="2171980"/>
            <a:ext cx="4827035" cy="1422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F37D8B-66BC-579E-1F7E-FA9FDED0AB21}"/>
              </a:ext>
            </a:extLst>
          </p:cNvPr>
          <p:cNvSpPr txBox="1"/>
          <p:nvPr/>
        </p:nvSpPr>
        <p:spPr>
          <a:xfrm>
            <a:off x="7900852" y="1672694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E76DE47-EE75-5F53-67B4-75B15FF0E952}"/>
              </a:ext>
            </a:extLst>
          </p:cNvPr>
          <p:cNvSpPr/>
          <p:nvPr/>
        </p:nvSpPr>
        <p:spPr>
          <a:xfrm>
            <a:off x="6130003" y="2176052"/>
            <a:ext cx="4827035" cy="145561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87" y="858023"/>
            <a:ext cx="5581573" cy="20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4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080" y="0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7911" y="790222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8873066" y="1332089"/>
            <a:ext cx="27770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b="57571"/>
          <a:stretch/>
        </p:blipFill>
        <p:spPr>
          <a:xfrm>
            <a:off x="530233" y="3420877"/>
            <a:ext cx="10002646" cy="11277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7385C6-CB44-AB40-B7A8-812DF2C41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56" t="10797" r="54132" b="68805"/>
          <a:stretch/>
        </p:blipFill>
        <p:spPr>
          <a:xfrm>
            <a:off x="6103386" y="2171980"/>
            <a:ext cx="4827035" cy="1422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F37D8B-66BC-579E-1F7E-FA9FDED0AB21}"/>
              </a:ext>
            </a:extLst>
          </p:cNvPr>
          <p:cNvSpPr txBox="1"/>
          <p:nvPr/>
        </p:nvSpPr>
        <p:spPr>
          <a:xfrm>
            <a:off x="7900852" y="1672694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E76DE47-EE75-5F53-67B4-75B15FF0E952}"/>
              </a:ext>
            </a:extLst>
          </p:cNvPr>
          <p:cNvSpPr/>
          <p:nvPr/>
        </p:nvSpPr>
        <p:spPr>
          <a:xfrm>
            <a:off x="6130003" y="2370828"/>
            <a:ext cx="4827035" cy="5018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6FCE6B1-2523-F886-E79A-23D781C4E2CA}"/>
              </a:ext>
            </a:extLst>
          </p:cNvPr>
          <p:cNvSpPr/>
          <p:nvPr/>
        </p:nvSpPr>
        <p:spPr>
          <a:xfrm>
            <a:off x="530233" y="4939718"/>
            <a:ext cx="8586335" cy="91244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87" y="858023"/>
            <a:ext cx="5581573" cy="203034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/>
          <a:srcRect t="29403" b="51686"/>
          <a:stretch/>
        </p:blipFill>
        <p:spPr>
          <a:xfrm>
            <a:off x="536447" y="4954543"/>
            <a:ext cx="8424269" cy="86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6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7911" y="790222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8873066" y="1332089"/>
            <a:ext cx="27770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B17385C6-CB44-AB40-B7A8-812DF2C41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56" t="10797" r="54132" b="68805"/>
          <a:stretch/>
        </p:blipFill>
        <p:spPr>
          <a:xfrm>
            <a:off x="6103386" y="2171980"/>
            <a:ext cx="4827035" cy="1422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F37D8B-66BC-579E-1F7E-FA9FDED0AB21}"/>
              </a:ext>
            </a:extLst>
          </p:cNvPr>
          <p:cNvSpPr txBox="1"/>
          <p:nvPr/>
        </p:nvSpPr>
        <p:spPr>
          <a:xfrm>
            <a:off x="7900852" y="1672694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E76DE47-EE75-5F53-67B4-75B15FF0E952}"/>
              </a:ext>
            </a:extLst>
          </p:cNvPr>
          <p:cNvSpPr/>
          <p:nvPr/>
        </p:nvSpPr>
        <p:spPr>
          <a:xfrm>
            <a:off x="6130002" y="2841056"/>
            <a:ext cx="4827035" cy="78260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613EB90-45EA-EC1D-D9DB-EB274A83F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98" y="2986807"/>
            <a:ext cx="4895039" cy="3819614"/>
          </a:xfrm>
          <a:prstGeom prst="rect">
            <a:avLst/>
          </a:prstGeom>
        </p:spPr>
      </p:pic>
      <p:cxnSp>
        <p:nvCxnSpPr>
          <p:cNvPr id="14" name="Connettore 4 13">
            <a:extLst>
              <a:ext uri="{FF2B5EF4-FFF2-40B4-BE49-F238E27FC236}">
                <a16:creationId xmlns:a16="http://schemas.microsoft.com/office/drawing/2014/main" id="{886F5ACD-08E0-6282-FE0B-D1AB6E6FA360}"/>
              </a:ext>
            </a:extLst>
          </p:cNvPr>
          <p:cNvCxnSpPr/>
          <p:nvPr/>
        </p:nvCxnSpPr>
        <p:spPr>
          <a:xfrm rot="10800000" flipV="1">
            <a:off x="5122001" y="3656849"/>
            <a:ext cx="4250601" cy="1148367"/>
          </a:xfrm>
          <a:prstGeom prst="bentConnector3">
            <a:avLst>
              <a:gd name="adj1" fmla="val -419"/>
            </a:avLst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87" y="858023"/>
            <a:ext cx="5581573" cy="20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2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7911" y="790222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8873066" y="1332089"/>
            <a:ext cx="27770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b="55077"/>
          <a:stretch/>
        </p:blipFill>
        <p:spPr>
          <a:xfrm>
            <a:off x="530233" y="3420877"/>
            <a:ext cx="10002646" cy="11939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96E047B-9177-BA84-D1F1-525972BD72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85" t="31611" r="52236" b="63840"/>
          <a:stretch/>
        </p:blipFill>
        <p:spPr>
          <a:xfrm>
            <a:off x="4747894" y="2959212"/>
            <a:ext cx="7689008" cy="46165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8AC931-C2AD-8C7B-E0AA-57047C4CC397}"/>
              </a:ext>
            </a:extLst>
          </p:cNvPr>
          <p:cNvSpPr txBox="1"/>
          <p:nvPr/>
        </p:nvSpPr>
        <p:spPr>
          <a:xfrm>
            <a:off x="7870397" y="2410767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56B5FAF-436E-014C-1828-9BB81D15A1D6}"/>
              </a:ext>
            </a:extLst>
          </p:cNvPr>
          <p:cNvSpPr/>
          <p:nvPr/>
        </p:nvSpPr>
        <p:spPr>
          <a:xfrm>
            <a:off x="5055681" y="2982133"/>
            <a:ext cx="6874382" cy="35852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87" y="858023"/>
            <a:ext cx="5581573" cy="20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6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110134" y="711200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9155289" y="1253067"/>
            <a:ext cx="270933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8D3E4F2-8CD4-D47D-7B10-D10EC977A9C3}"/>
              </a:ext>
            </a:extLst>
          </p:cNvPr>
          <p:cNvGrpSpPr/>
          <p:nvPr/>
        </p:nvGrpSpPr>
        <p:grpSpPr>
          <a:xfrm>
            <a:off x="1652806" y="2365726"/>
            <a:ext cx="7303192" cy="3816278"/>
            <a:chOff x="3696694" y="2206019"/>
            <a:chExt cx="7495855" cy="407182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6694" y="2206019"/>
              <a:ext cx="7495855" cy="4071822"/>
            </a:xfrm>
            <a:prstGeom prst="rect">
              <a:avLst/>
            </a:prstGeom>
          </p:spPr>
        </p:pic>
        <p:sp>
          <p:nvSpPr>
            <p:cNvPr id="6" name="Ovale 5"/>
            <p:cNvSpPr/>
            <p:nvPr/>
          </p:nvSpPr>
          <p:spPr>
            <a:xfrm>
              <a:off x="7975182" y="5223951"/>
              <a:ext cx="587022" cy="55315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/>
            <p:cNvSpPr/>
            <p:nvPr/>
          </p:nvSpPr>
          <p:spPr>
            <a:xfrm>
              <a:off x="5102159" y="5263462"/>
              <a:ext cx="587022" cy="55315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5085226" y="2875862"/>
              <a:ext cx="587022" cy="30480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/>
            <p:cNvSpPr/>
            <p:nvPr/>
          </p:nvSpPr>
          <p:spPr>
            <a:xfrm>
              <a:off x="5102159" y="3829773"/>
              <a:ext cx="587022" cy="524934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/>
            <p:cNvSpPr/>
            <p:nvPr/>
          </p:nvSpPr>
          <p:spPr>
            <a:xfrm>
              <a:off x="5096515" y="4512751"/>
              <a:ext cx="587022" cy="524934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17" y="6317182"/>
            <a:ext cx="9535199" cy="52489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A10426F-D162-2EB3-2656-DC4CEEA9A3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519"/>
          <a:stretch/>
        </p:blipFill>
        <p:spPr>
          <a:xfrm>
            <a:off x="5145988" y="3734276"/>
            <a:ext cx="6718635" cy="92556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87" y="858023"/>
            <a:ext cx="3487597" cy="12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110134" y="711200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9155289" y="1253067"/>
            <a:ext cx="270933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77;p6">
            <a:extLst>
              <a:ext uri="{FF2B5EF4-FFF2-40B4-BE49-F238E27FC236}">
                <a16:creationId xmlns:a16="http://schemas.microsoft.com/office/drawing/2014/main" id="{ABC01053-03E2-AFAA-B0F2-541D2F6F95A8}"/>
              </a:ext>
            </a:extLst>
          </p:cNvPr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C269F2-9E25-D079-1349-364A96AB6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2" y="2782466"/>
            <a:ext cx="5672906" cy="23456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B917A2B-10C5-79CF-882B-F75D17C4A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175" y="3971563"/>
            <a:ext cx="6439647" cy="24439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C84666B-EA56-23B9-F0ED-2D407EC2D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023" y="1678955"/>
            <a:ext cx="6107288" cy="2251200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18AE2CD1-9CE3-C7B1-6904-D7AD78AC9477}"/>
              </a:ext>
            </a:extLst>
          </p:cNvPr>
          <p:cNvSpPr/>
          <p:nvPr/>
        </p:nvSpPr>
        <p:spPr>
          <a:xfrm>
            <a:off x="513404" y="6108504"/>
            <a:ext cx="2069797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87" y="858023"/>
            <a:ext cx="4630597" cy="16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8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110134" y="711200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9155289" y="1253067"/>
            <a:ext cx="270933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77;p6">
            <a:extLst>
              <a:ext uri="{FF2B5EF4-FFF2-40B4-BE49-F238E27FC236}">
                <a16:creationId xmlns:a16="http://schemas.microsoft.com/office/drawing/2014/main" id="{ABC01053-03E2-AFAA-B0F2-541D2F6F95A8}"/>
              </a:ext>
            </a:extLst>
          </p:cNvPr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FB1424-9CE9-D659-1655-5DD57AA99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1" y="2901092"/>
            <a:ext cx="6150313" cy="26552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1D335D8-FF4F-0A0D-B673-300AF7D36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034" y="1627475"/>
            <a:ext cx="6096499" cy="21317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4BF288-6500-B3DC-4907-8DE08050B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778" y="4169472"/>
            <a:ext cx="5870222" cy="211843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98DBCE4-924F-83F5-46E0-9EB45D31292C}"/>
              </a:ext>
            </a:extLst>
          </p:cNvPr>
          <p:cNvSpPr/>
          <p:nvPr/>
        </p:nvSpPr>
        <p:spPr>
          <a:xfrm>
            <a:off x="538503" y="6108610"/>
            <a:ext cx="1813317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87" y="858023"/>
            <a:ext cx="4630597" cy="16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4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7911" y="790222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8873066" y="1332089"/>
            <a:ext cx="27770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b="55696"/>
          <a:stretch/>
        </p:blipFill>
        <p:spPr>
          <a:xfrm>
            <a:off x="530233" y="3420877"/>
            <a:ext cx="10002646" cy="11775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96E047B-9177-BA84-D1F1-525972BD72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7" r="38215"/>
          <a:stretch/>
        </p:blipFill>
        <p:spPr>
          <a:xfrm>
            <a:off x="5307737" y="1427206"/>
            <a:ext cx="6030162" cy="502865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8AC931-C2AD-8C7B-E0AA-57047C4CC397}"/>
              </a:ext>
            </a:extLst>
          </p:cNvPr>
          <p:cNvSpPr txBox="1"/>
          <p:nvPr/>
        </p:nvSpPr>
        <p:spPr>
          <a:xfrm>
            <a:off x="8932539" y="1531208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56B5FAF-436E-014C-1828-9BB81D15A1D6}"/>
              </a:ext>
            </a:extLst>
          </p:cNvPr>
          <p:cNvSpPr/>
          <p:nvPr/>
        </p:nvSpPr>
        <p:spPr>
          <a:xfrm>
            <a:off x="5457825" y="3449732"/>
            <a:ext cx="5429250" cy="289672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87" y="858023"/>
            <a:ext cx="4630597" cy="16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287547" y="978492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Dr. M. Monami ha ricevuto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speaking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fees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grant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da:</a:t>
            </a:r>
          </a:p>
          <a:p>
            <a:endParaRPr lang="it-IT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Boehringer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Lilly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Novonordisk</a:t>
            </a:r>
            <a:endParaRPr lang="it-IT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Biocomposites</a:t>
            </a:r>
            <a:endParaRPr lang="it-IT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Molteni</a:t>
            </a:r>
          </a:p>
          <a:p>
            <a:endParaRPr lang="it-IT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da Società Scientifiche: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SICOB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IFSO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EASO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SIO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ESE</a:t>
            </a:r>
          </a:p>
        </p:txBody>
      </p:sp>
    </p:spTree>
    <p:extLst>
      <p:ext uri="{BB962C8B-B14F-4D97-AF65-F5344CB8AC3E}">
        <p14:creationId xmlns:p14="http://schemas.microsoft.com/office/powerpoint/2010/main" val="83470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5862320" y="6358044"/>
            <a:ext cx="5791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dk1"/>
              </a:buClr>
              <a:buSzPts val="1400"/>
            </a:pP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Barazzoni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 et al.,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Weight Disorders; 2026, In press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27911" y="790222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Obesity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8873066" y="1332089"/>
            <a:ext cx="277706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1" b="889"/>
          <a:stretch/>
        </p:blipFill>
        <p:spPr>
          <a:xfrm>
            <a:off x="530233" y="3420877"/>
            <a:ext cx="10002646" cy="263418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8AC931-C2AD-8C7B-E0AA-57047C4CC397}"/>
              </a:ext>
            </a:extLst>
          </p:cNvPr>
          <p:cNvSpPr txBox="1"/>
          <p:nvPr/>
        </p:nvSpPr>
        <p:spPr>
          <a:xfrm>
            <a:off x="10304484" y="5091365"/>
            <a:ext cx="180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2AD7C73-B418-124D-D8F3-1FCA4F1AD139}"/>
              </a:ext>
            </a:extLst>
          </p:cNvPr>
          <p:cNvSpPr/>
          <p:nvPr/>
        </p:nvSpPr>
        <p:spPr>
          <a:xfrm>
            <a:off x="674135" y="4737971"/>
            <a:ext cx="9543739" cy="131709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87" y="858023"/>
            <a:ext cx="4630597" cy="16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47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4" y="961823"/>
            <a:ext cx="5618851" cy="3938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469900">
              <a:srgbClr val="D9BBF7">
                <a:alpha val="48235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25400">
            <a:bevelT w="0" h="0"/>
            <a:contourClr>
              <a:srgbClr val="7030A0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57" y="5035654"/>
            <a:ext cx="3839111" cy="266737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6590580" y="1029297"/>
            <a:ext cx="51413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Briefly, the </a:t>
            </a:r>
            <a:r>
              <a:rPr lang="en-US" dirty="0" smtClean="0"/>
              <a:t>present analysis </a:t>
            </a:r>
            <a:r>
              <a:rPr lang="en-US" dirty="0"/>
              <a:t>includes all RCTs enrolling patients affected by obesity </a:t>
            </a:r>
            <a:r>
              <a:rPr lang="en-US" dirty="0" smtClean="0"/>
              <a:t>undergoing different </a:t>
            </a:r>
            <a:r>
              <a:rPr lang="en-US" dirty="0"/>
              <a:t>MBS procedures (AGB, SG, RYGB, OAGB, </a:t>
            </a:r>
            <a:r>
              <a:rPr lang="en-US" dirty="0" smtClean="0"/>
              <a:t>SADI-S, VBG</a:t>
            </a:r>
            <a:r>
              <a:rPr lang="en-US" dirty="0"/>
              <a:t>, </a:t>
            </a:r>
            <a:r>
              <a:rPr lang="en-US" dirty="0" smtClean="0"/>
              <a:t>BPD, </a:t>
            </a:r>
            <a:r>
              <a:rPr lang="en-US" dirty="0"/>
              <a:t>and GCP) in addition to other anti-obesity </a:t>
            </a:r>
            <a:r>
              <a:rPr lang="en-US" dirty="0" smtClean="0"/>
              <a:t>strategies (extensive </a:t>
            </a:r>
            <a:r>
              <a:rPr lang="en-US" dirty="0"/>
              <a:t>lifestyle interventions—LSI, </a:t>
            </a:r>
            <a:r>
              <a:rPr lang="en-US" dirty="0" smtClean="0"/>
              <a:t>OMM, </a:t>
            </a:r>
            <a:r>
              <a:rPr lang="en-US" dirty="0"/>
              <a:t>or EP), with a duration </a:t>
            </a:r>
            <a:r>
              <a:rPr lang="en-US" dirty="0" smtClean="0"/>
              <a:t>of at </a:t>
            </a:r>
            <a:r>
              <a:rPr lang="en-US" dirty="0"/>
              <a:t>least 6 months. RCTs excluded were on either recurrent </a:t>
            </a:r>
            <a:r>
              <a:rPr lang="en-US" dirty="0" smtClean="0"/>
              <a:t>weight gain </a:t>
            </a:r>
            <a:r>
              <a:rPr lang="en-US" dirty="0"/>
              <a:t>(WR) or </a:t>
            </a:r>
            <a:r>
              <a:rPr lang="en-US" dirty="0" smtClean="0"/>
              <a:t>insufficient </a:t>
            </a:r>
            <a:r>
              <a:rPr lang="en-US" dirty="0"/>
              <a:t>weight loss (IWL) after MBS unless the use</a:t>
            </a:r>
          </a:p>
          <a:p>
            <a:r>
              <a:rPr lang="en-US" dirty="0"/>
              <a:t>of LSI or other obesity-management strategies was preplanned for </a:t>
            </a:r>
            <a:r>
              <a:rPr lang="en-US" dirty="0" smtClean="0"/>
              <a:t>all included </a:t>
            </a:r>
            <a:r>
              <a:rPr lang="en-US" dirty="0"/>
              <a:t>patients (not only for those with suboptimal </a:t>
            </a:r>
            <a:r>
              <a:rPr lang="en-US" dirty="0" smtClean="0"/>
              <a:t>clinical response</a:t>
            </a:r>
            <a:r>
              <a:rPr lang="en-US" dirty="0"/>
              <a:t>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073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029" y="5683724"/>
            <a:ext cx="3839111" cy="26673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41" y="830067"/>
            <a:ext cx="4991073" cy="11091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916" y="1912987"/>
            <a:ext cx="5556065" cy="37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42" y="830068"/>
            <a:ext cx="3765954" cy="83687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53" y="1713391"/>
            <a:ext cx="8227819" cy="403180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029" y="5683724"/>
            <a:ext cx="3839111" cy="26673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771072" y="1457864"/>
            <a:ext cx="1812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6-month FU </a:t>
            </a:r>
            <a:r>
              <a:rPr lang="it-IT" sz="1400" i="1" dirty="0" err="1" smtClean="0"/>
              <a:t>after</a:t>
            </a:r>
            <a:r>
              <a:rPr lang="it-IT" sz="1400" i="1" dirty="0" smtClean="0"/>
              <a:t> MBS</a:t>
            </a:r>
            <a:endParaRPr lang="it-IT" sz="1400" i="1" dirty="0"/>
          </a:p>
        </p:txBody>
      </p:sp>
      <p:sp>
        <p:nvSpPr>
          <p:cNvPr id="13" name="Rettangolo 12"/>
          <p:cNvSpPr/>
          <p:nvPr/>
        </p:nvSpPr>
        <p:spPr>
          <a:xfrm>
            <a:off x="799120" y="5849511"/>
            <a:ext cx="2986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*From </a:t>
            </a:r>
            <a:r>
              <a:rPr lang="en-US" sz="1200" i="1" dirty="0"/>
              <a:t>6 weeks post-operative until 6 months</a:t>
            </a:r>
            <a:endParaRPr lang="it-IT" sz="1200" i="1" dirty="0"/>
          </a:p>
        </p:txBody>
      </p:sp>
      <p:sp>
        <p:nvSpPr>
          <p:cNvPr id="15" name="Rettangolo 14"/>
          <p:cNvSpPr/>
          <p:nvPr/>
        </p:nvSpPr>
        <p:spPr>
          <a:xfrm>
            <a:off x="899506" y="2079768"/>
            <a:ext cx="30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*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75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029" y="5683724"/>
            <a:ext cx="3839111" cy="26673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65" y="853749"/>
            <a:ext cx="6084596" cy="514755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43932" y="1613140"/>
            <a:ext cx="154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MBS+LSI vs LSI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466936" y="3335547"/>
            <a:ext cx="117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MBS vs LSI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29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/>
          <p:cNvSpPr/>
          <p:nvPr/>
        </p:nvSpPr>
        <p:spPr>
          <a:xfrm>
            <a:off x="265167" y="805189"/>
            <a:ext cx="829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/>
              <a:t>Pyramid</a:t>
            </a:r>
            <a:r>
              <a:rPr lang="it-IT" sz="2400" b="1" dirty="0"/>
              <a:t> of </a:t>
            </a:r>
            <a:r>
              <a:rPr lang="it-IT" sz="2400" b="1" dirty="0" err="1"/>
              <a:t>scientific</a:t>
            </a:r>
            <a:r>
              <a:rPr lang="it-IT" sz="2400" b="1" dirty="0"/>
              <a:t> </a:t>
            </a:r>
            <a:r>
              <a:rPr lang="it-IT" sz="2400" b="1" dirty="0" err="1"/>
              <a:t>evidence</a:t>
            </a:r>
            <a:r>
              <a:rPr lang="it-IT" sz="2400" b="1" dirty="0"/>
              <a:t>: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efficacy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safety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dirty="0"/>
              <a:t>based on 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RCT</a:t>
            </a:r>
          </a:p>
        </p:txBody>
      </p:sp>
      <p:sp>
        <p:nvSpPr>
          <p:cNvPr id="3" name="AutoShape 2" descr="The Evidence-Based Medicine Pyramid! - Students 4 Best Evide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91" y="2134718"/>
            <a:ext cx="6731474" cy="3610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469900">
              <a:srgbClr val="D9BBF7">
                <a:alpha val="48235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25400">
            <a:bevelT w="0" h="0"/>
            <a:contourClr>
              <a:srgbClr val="7030A0"/>
            </a:contourClr>
          </a:sp3d>
        </p:spPr>
      </p:pic>
      <p:sp>
        <p:nvSpPr>
          <p:cNvPr id="2" name="Rettangolo 1"/>
          <p:cNvSpPr/>
          <p:nvPr/>
        </p:nvSpPr>
        <p:spPr>
          <a:xfrm>
            <a:off x="4516582" y="2096654"/>
            <a:ext cx="3925454" cy="3380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9AFBEED-27E1-3D8B-78DE-8A6BF038C66A}"/>
              </a:ext>
            </a:extLst>
          </p:cNvPr>
          <p:cNvSpPr/>
          <p:nvPr/>
        </p:nvSpPr>
        <p:spPr>
          <a:xfrm>
            <a:off x="468701" y="1525104"/>
            <a:ext cx="10918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Search string</a:t>
            </a:r>
            <a:r>
              <a:rPr lang="en-US" sz="1600" dirty="0"/>
              <a:t>: (obesity or overweight) AND (</a:t>
            </a:r>
            <a:r>
              <a:rPr lang="en-US" sz="1600" dirty="0" err="1"/>
              <a:t>orlistat</a:t>
            </a:r>
            <a:r>
              <a:rPr lang="en-US" sz="1600" dirty="0"/>
              <a:t> OR naltrexone OR bupropion OR </a:t>
            </a:r>
            <a:r>
              <a:rPr lang="en-US" sz="1600" dirty="0" err="1"/>
              <a:t>Liragl</a:t>
            </a:r>
            <a:r>
              <a:rPr lang="en-US" sz="1600" dirty="0"/>
              <a:t>. OR </a:t>
            </a:r>
            <a:r>
              <a:rPr lang="en-US" sz="1600" dirty="0" err="1"/>
              <a:t>Semagl</a:t>
            </a:r>
            <a:r>
              <a:rPr lang="en-US" sz="1600" dirty="0"/>
              <a:t>. OR </a:t>
            </a:r>
            <a:r>
              <a:rPr lang="en-US" sz="1600" dirty="0" err="1"/>
              <a:t>Tirzep</a:t>
            </a:r>
            <a:r>
              <a:rPr lang="en-US" sz="1600" dirty="0"/>
              <a:t>. OR phentermine/</a:t>
            </a:r>
            <a:r>
              <a:rPr lang="en-US" sz="1600" dirty="0" err="1"/>
              <a:t>topiramate</a:t>
            </a:r>
            <a:r>
              <a:rPr lang="en-US" sz="1600" dirty="0"/>
              <a:t>) </a:t>
            </a:r>
            <a:endParaRPr lang="it-IT" sz="1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CC4940-67EF-0169-4CFA-F9EA8CFF78DF}"/>
              </a:ext>
            </a:extLst>
          </p:cNvPr>
          <p:cNvSpPr txBox="1"/>
          <p:nvPr/>
        </p:nvSpPr>
        <p:spPr>
          <a:xfrm>
            <a:off x="1953876" y="2253617"/>
            <a:ext cx="427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/>
              <a:t>Trials on OMM;</a:t>
            </a:r>
            <a:r>
              <a:rPr lang="it-IT" b="1" dirty="0"/>
              <a:t> N= </a:t>
            </a:r>
            <a:r>
              <a:rPr lang="it-IT" sz="2400" b="1" dirty="0">
                <a:solidFill>
                  <a:srgbClr val="FF0000"/>
                </a:solidFill>
              </a:rPr>
              <a:t>28</a:t>
            </a:r>
            <a:r>
              <a:rPr lang="it-IT" b="1" dirty="0"/>
              <a:t> </a:t>
            </a:r>
            <a:r>
              <a:rPr lang="it-IT" i="1" dirty="0"/>
              <a:t>up to 31st, </a:t>
            </a:r>
            <a:r>
              <a:rPr lang="it-IT" i="1" dirty="0" err="1"/>
              <a:t>Jan</a:t>
            </a:r>
            <a:r>
              <a:rPr lang="it-IT" i="1" dirty="0"/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38941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/>
          <p:cNvSpPr/>
          <p:nvPr/>
        </p:nvSpPr>
        <p:spPr>
          <a:xfrm>
            <a:off x="265167" y="805189"/>
            <a:ext cx="829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/>
              <a:t>Pyramid</a:t>
            </a:r>
            <a:r>
              <a:rPr lang="it-IT" sz="2400" b="1" dirty="0"/>
              <a:t> of </a:t>
            </a:r>
            <a:r>
              <a:rPr lang="it-IT" sz="2400" b="1" dirty="0" err="1"/>
              <a:t>scientific</a:t>
            </a:r>
            <a:r>
              <a:rPr lang="it-IT" sz="2400" b="1" dirty="0"/>
              <a:t> </a:t>
            </a:r>
            <a:r>
              <a:rPr lang="it-IT" sz="2400" b="1" dirty="0" err="1"/>
              <a:t>evidence</a:t>
            </a:r>
            <a:r>
              <a:rPr lang="it-IT" sz="2400" b="1" dirty="0"/>
              <a:t>: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efficacy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safety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dirty="0"/>
              <a:t>based on 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RCT</a:t>
            </a:r>
          </a:p>
        </p:txBody>
      </p:sp>
      <p:sp>
        <p:nvSpPr>
          <p:cNvPr id="3" name="AutoShape 2" descr="The Evidence-Based Medicine Pyramid! - Students 4 Best Evide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91" y="2124085"/>
            <a:ext cx="6731474" cy="3610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469900">
              <a:srgbClr val="D9BBF7">
                <a:alpha val="48235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25400">
            <a:bevelT w="0" h="0"/>
            <a:contourClr>
              <a:srgbClr val="7030A0"/>
            </a:contourClr>
          </a:sp3d>
        </p:spPr>
      </p:pic>
      <p:sp>
        <p:nvSpPr>
          <p:cNvPr id="2" name="Rettangolo 1"/>
          <p:cNvSpPr/>
          <p:nvPr/>
        </p:nvSpPr>
        <p:spPr>
          <a:xfrm>
            <a:off x="4516582" y="2096654"/>
            <a:ext cx="3925454" cy="3380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9AFBEED-27E1-3D8B-78DE-8A6BF038C66A}"/>
              </a:ext>
            </a:extLst>
          </p:cNvPr>
          <p:cNvSpPr/>
          <p:nvPr/>
        </p:nvSpPr>
        <p:spPr>
          <a:xfrm>
            <a:off x="468701" y="1525104"/>
            <a:ext cx="10918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Search string</a:t>
            </a:r>
            <a:r>
              <a:rPr lang="en-US" sz="1600" dirty="0"/>
              <a:t>: (obesity or overweight) AND (</a:t>
            </a:r>
            <a:r>
              <a:rPr lang="en-US" sz="1600" dirty="0" err="1"/>
              <a:t>orlistat</a:t>
            </a:r>
            <a:r>
              <a:rPr lang="en-US" sz="1600" dirty="0"/>
              <a:t> OR naltrexone OR bupropion OR </a:t>
            </a:r>
            <a:r>
              <a:rPr lang="en-US" sz="1600" dirty="0" err="1"/>
              <a:t>Liragl</a:t>
            </a:r>
            <a:r>
              <a:rPr lang="en-US" sz="1600" dirty="0"/>
              <a:t>. OR </a:t>
            </a:r>
            <a:r>
              <a:rPr lang="en-US" sz="1600" dirty="0" err="1"/>
              <a:t>Semagl</a:t>
            </a:r>
            <a:r>
              <a:rPr lang="en-US" sz="1600" dirty="0"/>
              <a:t>. OR </a:t>
            </a:r>
            <a:r>
              <a:rPr lang="en-US" sz="1600" dirty="0" err="1"/>
              <a:t>Tirzep</a:t>
            </a:r>
            <a:r>
              <a:rPr lang="en-US" sz="1600" dirty="0"/>
              <a:t>. OR phentermine/</a:t>
            </a:r>
            <a:r>
              <a:rPr lang="en-US" sz="1600" dirty="0" err="1"/>
              <a:t>topiramate</a:t>
            </a:r>
            <a:r>
              <a:rPr lang="en-US" sz="1600" dirty="0"/>
              <a:t>) </a:t>
            </a:r>
            <a:endParaRPr lang="it-IT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AB42941-01A6-6B21-CDD0-B140124590BA}"/>
              </a:ext>
            </a:extLst>
          </p:cNvPr>
          <p:cNvSpPr txBox="1"/>
          <p:nvPr/>
        </p:nvSpPr>
        <p:spPr>
          <a:xfrm>
            <a:off x="1953876" y="2253617"/>
            <a:ext cx="387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/>
              <a:t>Trials on OMM</a:t>
            </a:r>
            <a:r>
              <a:rPr lang="it-IT" b="1" dirty="0"/>
              <a:t>: 28 </a:t>
            </a:r>
            <a:r>
              <a:rPr lang="it-IT" i="1" dirty="0"/>
              <a:t>up to 31st, </a:t>
            </a:r>
            <a:r>
              <a:rPr lang="it-IT" i="1" dirty="0" err="1"/>
              <a:t>Jan</a:t>
            </a:r>
            <a:r>
              <a:rPr lang="it-IT" i="1" dirty="0"/>
              <a:t> 1999</a:t>
            </a:r>
          </a:p>
        </p:txBody>
      </p:sp>
      <p:pic>
        <p:nvPicPr>
          <p:cNvPr id="9" name="Google Shape;116;g24b0a4fa7e1794be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1904" y="1316694"/>
            <a:ext cx="5127660" cy="4016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07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7304252-E478-7C4E-9C7E-5F32954FE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62" y="255720"/>
            <a:ext cx="9710535" cy="646736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070747" y="398999"/>
            <a:ext cx="5360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Eminence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Based Medicine</a:t>
            </a:r>
          </a:p>
        </p:txBody>
      </p:sp>
    </p:spTree>
    <p:extLst>
      <p:ext uri="{BB962C8B-B14F-4D97-AF65-F5344CB8AC3E}">
        <p14:creationId xmlns:p14="http://schemas.microsoft.com/office/powerpoint/2010/main" val="245051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3441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468701" y="1525104"/>
            <a:ext cx="10918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Search string</a:t>
            </a:r>
            <a:r>
              <a:rPr lang="en-US" sz="1600" dirty="0"/>
              <a:t>: (obesity or overweight) AND (</a:t>
            </a:r>
            <a:r>
              <a:rPr lang="en-US" sz="1600" dirty="0" err="1"/>
              <a:t>orlistat</a:t>
            </a:r>
            <a:r>
              <a:rPr lang="en-US" sz="1600" dirty="0"/>
              <a:t> OR naltrexone OR bupropion OR </a:t>
            </a:r>
            <a:r>
              <a:rPr lang="en-US" sz="1600" dirty="0" err="1"/>
              <a:t>Liragl</a:t>
            </a:r>
            <a:r>
              <a:rPr lang="en-US" sz="1600" dirty="0"/>
              <a:t>. OR </a:t>
            </a:r>
            <a:r>
              <a:rPr lang="en-US" sz="1600" dirty="0" err="1"/>
              <a:t>Semagl</a:t>
            </a:r>
            <a:r>
              <a:rPr lang="en-US" sz="1600" dirty="0"/>
              <a:t>. OR </a:t>
            </a:r>
            <a:r>
              <a:rPr lang="en-US" sz="1600" dirty="0" err="1"/>
              <a:t>Tirzep</a:t>
            </a:r>
            <a:r>
              <a:rPr lang="en-US" sz="1600" dirty="0"/>
              <a:t>. OR phentermine/</a:t>
            </a:r>
            <a:r>
              <a:rPr lang="en-US" sz="1600" dirty="0" err="1"/>
              <a:t>topiramate</a:t>
            </a:r>
            <a:r>
              <a:rPr lang="en-US" sz="1600" dirty="0"/>
              <a:t>) </a:t>
            </a:r>
            <a:endParaRPr lang="it-IT" sz="1600" dirty="0"/>
          </a:p>
        </p:txBody>
      </p:sp>
      <p:pic>
        <p:nvPicPr>
          <p:cNvPr id="4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73" y="2242895"/>
            <a:ext cx="7614564" cy="4084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469900">
              <a:srgbClr val="D9BBF7">
                <a:alpha val="48235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25400">
            <a:bevelT w="0" h="0"/>
            <a:contourClr>
              <a:srgbClr val="7030A0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1635430" y="2561207"/>
            <a:ext cx="506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/>
              <a:t>Trials on OMM</a:t>
            </a:r>
            <a:r>
              <a:rPr lang="it-IT" b="1" dirty="0"/>
              <a:t>; N= </a:t>
            </a:r>
            <a:r>
              <a:rPr lang="it-IT" sz="2400" b="1" dirty="0">
                <a:solidFill>
                  <a:srgbClr val="FF0000"/>
                </a:solidFill>
              </a:rPr>
              <a:t>798</a:t>
            </a:r>
            <a:r>
              <a:rPr lang="it-IT" b="1" dirty="0"/>
              <a:t> </a:t>
            </a:r>
            <a:r>
              <a:rPr lang="it-IT" i="1" dirty="0"/>
              <a:t>up to 31st, </a:t>
            </a:r>
            <a:r>
              <a:rPr lang="it-IT" i="1" dirty="0" err="1"/>
              <a:t>December</a:t>
            </a:r>
            <a:r>
              <a:rPr lang="it-IT" i="1" dirty="0"/>
              <a:t> 2025</a:t>
            </a:r>
          </a:p>
        </p:txBody>
      </p:sp>
      <p:sp>
        <p:nvSpPr>
          <p:cNvPr id="8" name="Rettangolo 7"/>
          <p:cNvSpPr/>
          <p:nvPr/>
        </p:nvSpPr>
        <p:spPr>
          <a:xfrm>
            <a:off x="265167" y="805189"/>
            <a:ext cx="4428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/>
              <a:t>How to </a:t>
            </a:r>
            <a:r>
              <a:rPr lang="it-IT" sz="2800" b="1" dirty="0" err="1"/>
              <a:t>manage</a:t>
            </a:r>
            <a:r>
              <a:rPr lang="it-IT" sz="2800" b="1" dirty="0"/>
              <a:t> </a:t>
            </a:r>
            <a:r>
              <a:rPr lang="it-IT" sz="2800" b="1" dirty="0" err="1"/>
              <a:t>all</a:t>
            </a:r>
            <a:r>
              <a:rPr lang="it-IT" sz="2800" b="1" dirty="0"/>
              <a:t> </a:t>
            </a:r>
            <a:r>
              <a:rPr lang="it-IT" sz="2800" b="1" dirty="0" err="1"/>
              <a:t>this</a:t>
            </a:r>
            <a:r>
              <a:rPr lang="it-IT" sz="2800" b="1" dirty="0"/>
              <a:t> info?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3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8A83EA0-9DC1-274D-9395-E8EADF74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36" y="159131"/>
            <a:ext cx="11566064" cy="655014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16696" y="652923"/>
            <a:ext cx="584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Evidence </a:t>
            </a:r>
            <a:r>
              <a:rPr lang="it-IT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</a:p>
        </p:txBody>
      </p:sp>
    </p:spTree>
    <p:extLst>
      <p:ext uri="{BB962C8B-B14F-4D97-AF65-F5344CB8AC3E}">
        <p14:creationId xmlns:p14="http://schemas.microsoft.com/office/powerpoint/2010/main" val="243769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22"/>
            <a:ext cx="12208080" cy="68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9882472" y="6400414"/>
            <a:ext cx="1772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26971B2-70D0-D665-E115-6B1DFE344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993" y="2031715"/>
            <a:ext cx="8654654" cy="3111785"/>
          </a:xfrm>
          <a:prstGeom prst="rect">
            <a:avLst/>
          </a:prstGeom>
        </p:spPr>
      </p:pic>
      <p:cxnSp>
        <p:nvCxnSpPr>
          <p:cNvPr id="9" name="Connettore diritto 8"/>
          <p:cNvCxnSpPr>
            <a:cxnSpLocks/>
          </p:cNvCxnSpPr>
          <p:nvPr/>
        </p:nvCxnSpPr>
        <p:spPr>
          <a:xfrm>
            <a:off x="630936" y="1414385"/>
            <a:ext cx="14630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8AC931-C2AD-8C7B-E0AA-57047C4CC397}"/>
              </a:ext>
            </a:extLst>
          </p:cNvPr>
          <p:cNvSpPr txBox="1"/>
          <p:nvPr/>
        </p:nvSpPr>
        <p:spPr>
          <a:xfrm>
            <a:off x="529596" y="783445"/>
            <a:ext cx="1137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i="1" dirty="0"/>
              <a:t>G</a:t>
            </a:r>
            <a:r>
              <a:rPr lang="en-US" sz="2400" b="1" i="1" dirty="0"/>
              <a:t>rading of </a:t>
            </a:r>
            <a:r>
              <a:rPr lang="en-US" sz="3200" b="1" i="1" dirty="0"/>
              <a:t>R</a:t>
            </a:r>
            <a:r>
              <a:rPr lang="en-US" sz="2400" b="1" i="1" dirty="0"/>
              <a:t>ecommendations, </a:t>
            </a:r>
            <a:r>
              <a:rPr lang="en-US" sz="3200" b="1" i="1" dirty="0"/>
              <a:t>A</a:t>
            </a:r>
            <a:r>
              <a:rPr lang="en-US" sz="2400" b="1" i="1" dirty="0"/>
              <a:t>ssessment, </a:t>
            </a:r>
            <a:r>
              <a:rPr lang="en-US" sz="3200" b="1" i="1" dirty="0"/>
              <a:t>D</a:t>
            </a:r>
            <a:r>
              <a:rPr lang="en-US" sz="2400" b="1" i="1" dirty="0"/>
              <a:t>evelopment and </a:t>
            </a:r>
            <a:r>
              <a:rPr lang="en-US" sz="3200" b="1" i="1" dirty="0"/>
              <a:t>E</a:t>
            </a:r>
            <a:r>
              <a:rPr lang="en-US" sz="2400" b="1" i="1" dirty="0"/>
              <a:t>valuation</a:t>
            </a:r>
            <a:endParaRPr lang="it-IT" sz="2400" b="1" i="1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3465D5B-EE1D-86C8-DB00-6FDA7C26B9C3}"/>
              </a:ext>
            </a:extLst>
          </p:cNvPr>
          <p:cNvSpPr/>
          <p:nvPr/>
        </p:nvSpPr>
        <p:spPr>
          <a:xfrm>
            <a:off x="1609344" y="3556551"/>
            <a:ext cx="8622792" cy="171953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26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6573" y="0"/>
            <a:ext cx="9180512" cy="687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3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4;p17"/>
          <p:cNvPicPr preferRelativeResize="0"/>
          <p:nvPr/>
        </p:nvPicPr>
        <p:blipFill rotWithShape="1">
          <a:blip r:embed="rId2">
            <a:alphaModFix/>
          </a:blip>
          <a:srcRect l="66801" r="77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/>
          <p:cNvSpPr/>
          <p:nvPr/>
        </p:nvSpPr>
        <p:spPr>
          <a:xfrm>
            <a:off x="265167" y="805189"/>
            <a:ext cx="3818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How to </a:t>
            </a:r>
            <a:r>
              <a:rPr lang="it-IT" sz="2400" b="1" dirty="0" err="1"/>
              <a:t>manage</a:t>
            </a:r>
            <a:r>
              <a:rPr lang="it-IT" sz="2400" b="1" dirty="0"/>
              <a:t> </a:t>
            </a:r>
            <a:r>
              <a:rPr lang="it-IT" sz="2400" b="1" dirty="0" err="1"/>
              <a:t>all</a:t>
            </a:r>
            <a:r>
              <a:rPr lang="it-IT" sz="2400" b="1" dirty="0"/>
              <a:t> </a:t>
            </a:r>
            <a:r>
              <a:rPr lang="it-IT" sz="2400" b="1" dirty="0" err="1"/>
              <a:t>this</a:t>
            </a:r>
            <a:r>
              <a:rPr lang="it-IT" sz="2400" b="1" dirty="0"/>
              <a:t> info?</a:t>
            </a:r>
            <a:endParaRPr lang="it-I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r="12407"/>
          <a:stretch/>
        </p:blipFill>
        <p:spPr>
          <a:xfrm>
            <a:off x="295854" y="1284390"/>
            <a:ext cx="4261449" cy="3441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11017" r="38215"/>
          <a:stretch/>
        </p:blipFill>
        <p:spPr>
          <a:xfrm>
            <a:off x="5583868" y="1035718"/>
            <a:ext cx="6030162" cy="502865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l="63400" t="92943" b="488"/>
          <a:stretch/>
        </p:blipFill>
        <p:spPr>
          <a:xfrm>
            <a:off x="7841411" y="6349041"/>
            <a:ext cx="3973969" cy="3019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444596" y="715992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GRADE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889067" y="2540000"/>
            <a:ext cx="17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= Meta-</a:t>
            </a:r>
            <a:r>
              <a:rPr lang="it-IT" b="1" i="1" dirty="0" err="1"/>
              <a:t>analysis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897541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540</Words>
  <Application>Microsoft Office PowerPoint</Application>
  <PresentationFormat>Widescreen</PresentationFormat>
  <Paragraphs>102</Paragraphs>
  <Slides>24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55</cp:revision>
  <dcterms:created xsi:type="dcterms:W3CDTF">2025-10-21T09:21:05Z</dcterms:created>
  <dcterms:modified xsi:type="dcterms:W3CDTF">2026-02-10T10:13:06Z</dcterms:modified>
</cp:coreProperties>
</file>